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88E7-92EC-4AF3-A438-9459C6C2DAC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8FCB6-A8F9-4C57-87EC-24FFAC99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6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9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found in Scoop</a:t>
            </a:r>
            <a:r>
              <a:rPr lang="en-US" baseline="0" dirty="0" smtClean="0"/>
              <a:t>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not found in Scoop Glossary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B780-8A6B-45EE-AF69-4AA647B1D80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5200" y="1600200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Gill Sans Ultra Bold" pitchFamily="34" charset="0"/>
              </a:rPr>
              <a:t>You Eat Dirt!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19400" y="2743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Soil,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Food, and Health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0"/>
            <a:ext cx="73533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3200" y="990600"/>
            <a:ext cx="579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That’s why we need    </a:t>
            </a:r>
            <a:r>
              <a:rPr kumimoji="0" lang="en-US" sz="4000" i="0" u="none" strike="noStrike" cap="none" normalizeH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                                   	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to eat a diversity </a:t>
            </a:r>
          </a:p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		    of foods.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Healthy bodies </a:t>
            </a:r>
            <a:r>
              <a:rPr lang="en-US" sz="4000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need lots </a:t>
            </a:r>
            <a:r>
              <a:rPr lang="en-US" sz="3200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of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nutrients</a:t>
            </a:r>
            <a:r>
              <a:rPr lang="en-US" sz="3200" b="1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. </a:t>
            </a:r>
            <a:r>
              <a:rPr lang="en-US" sz="4400" b="1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48" y="3352800"/>
            <a:ext cx="20706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026" y="5257800"/>
            <a:ext cx="2084974" cy="1600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5800" y="381000"/>
            <a:ext cx="56252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Gill Sans Ultra Bold" pitchFamily="34" charset="0"/>
              </a:rPr>
              <a:t>He’s Eating Dirt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Gill Sans Ultra Bold" pitchFamily="34" charset="0"/>
              </a:rPr>
              <a:t>!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600200"/>
            <a:ext cx="91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40082" y="3508235"/>
            <a:ext cx="1232687" cy="2080108"/>
          </a:xfrm>
          <a:custGeom>
            <a:avLst/>
            <a:gdLst>
              <a:gd name="connsiteX0" fmla="*/ 713236 w 1232687"/>
              <a:gd name="connsiteY0" fmla="*/ 23859 h 2080108"/>
              <a:gd name="connsiteX1" fmla="*/ 731165 w 1232687"/>
              <a:gd name="connsiteY1" fmla="*/ 95577 h 2080108"/>
              <a:gd name="connsiteX2" fmla="*/ 820812 w 1232687"/>
              <a:gd name="connsiteY2" fmla="*/ 203153 h 2080108"/>
              <a:gd name="connsiteX3" fmla="*/ 892530 w 1232687"/>
              <a:gd name="connsiteY3" fmla="*/ 310730 h 2080108"/>
              <a:gd name="connsiteX4" fmla="*/ 910459 w 1232687"/>
              <a:gd name="connsiteY4" fmla="*/ 364518 h 2080108"/>
              <a:gd name="connsiteX5" fmla="*/ 946318 w 1232687"/>
              <a:gd name="connsiteY5" fmla="*/ 418306 h 2080108"/>
              <a:gd name="connsiteX6" fmla="*/ 1035965 w 1232687"/>
              <a:gd name="connsiteY6" fmla="*/ 543812 h 2080108"/>
              <a:gd name="connsiteX7" fmla="*/ 1053894 w 1232687"/>
              <a:gd name="connsiteY7" fmla="*/ 597600 h 2080108"/>
              <a:gd name="connsiteX8" fmla="*/ 1089753 w 1232687"/>
              <a:gd name="connsiteY8" fmla="*/ 651389 h 2080108"/>
              <a:gd name="connsiteX9" fmla="*/ 1125612 w 1232687"/>
              <a:gd name="connsiteY9" fmla="*/ 758965 h 2080108"/>
              <a:gd name="connsiteX10" fmla="*/ 1143542 w 1232687"/>
              <a:gd name="connsiteY10" fmla="*/ 812753 h 2080108"/>
              <a:gd name="connsiteX11" fmla="*/ 1071824 w 1232687"/>
              <a:gd name="connsiteY11" fmla="*/ 1314777 h 2080108"/>
              <a:gd name="connsiteX12" fmla="*/ 1035965 w 1232687"/>
              <a:gd name="connsiteY12" fmla="*/ 1368565 h 2080108"/>
              <a:gd name="connsiteX13" fmla="*/ 982177 w 1232687"/>
              <a:gd name="connsiteY13" fmla="*/ 1547859 h 2080108"/>
              <a:gd name="connsiteX14" fmla="*/ 964247 w 1232687"/>
              <a:gd name="connsiteY14" fmla="*/ 1601647 h 2080108"/>
              <a:gd name="connsiteX15" fmla="*/ 910459 w 1232687"/>
              <a:gd name="connsiteY15" fmla="*/ 1655436 h 2080108"/>
              <a:gd name="connsiteX16" fmla="*/ 892530 w 1232687"/>
              <a:gd name="connsiteY16" fmla="*/ 1727153 h 2080108"/>
              <a:gd name="connsiteX17" fmla="*/ 802883 w 1232687"/>
              <a:gd name="connsiteY17" fmla="*/ 1834730 h 2080108"/>
              <a:gd name="connsiteX18" fmla="*/ 749094 w 1232687"/>
              <a:gd name="connsiteY18" fmla="*/ 1870589 h 2080108"/>
              <a:gd name="connsiteX19" fmla="*/ 641518 w 1232687"/>
              <a:gd name="connsiteY19" fmla="*/ 1888518 h 2080108"/>
              <a:gd name="connsiteX20" fmla="*/ 587730 w 1232687"/>
              <a:gd name="connsiteY20" fmla="*/ 1924377 h 2080108"/>
              <a:gd name="connsiteX21" fmla="*/ 516012 w 1232687"/>
              <a:gd name="connsiteY21" fmla="*/ 1960236 h 2080108"/>
              <a:gd name="connsiteX22" fmla="*/ 444294 w 1232687"/>
              <a:gd name="connsiteY22" fmla="*/ 2014024 h 2080108"/>
              <a:gd name="connsiteX23" fmla="*/ 300859 w 1232687"/>
              <a:gd name="connsiteY23" fmla="*/ 2049883 h 2080108"/>
              <a:gd name="connsiteX24" fmla="*/ 85706 w 1232687"/>
              <a:gd name="connsiteY24" fmla="*/ 1978165 h 2080108"/>
              <a:gd name="connsiteX25" fmla="*/ 67777 w 1232687"/>
              <a:gd name="connsiteY25" fmla="*/ 1924377 h 2080108"/>
              <a:gd name="connsiteX26" fmla="*/ 67777 w 1232687"/>
              <a:gd name="connsiteY26" fmla="*/ 364518 h 2080108"/>
              <a:gd name="connsiteX27" fmla="*/ 85706 w 1232687"/>
              <a:gd name="connsiteY27" fmla="*/ 310730 h 2080108"/>
              <a:gd name="connsiteX28" fmla="*/ 121565 w 1232687"/>
              <a:gd name="connsiteY28" fmla="*/ 149365 h 2080108"/>
              <a:gd name="connsiteX29" fmla="*/ 139494 w 1232687"/>
              <a:gd name="connsiteY29" fmla="*/ 95577 h 2080108"/>
              <a:gd name="connsiteX30" fmla="*/ 265000 w 1232687"/>
              <a:gd name="connsiteY30" fmla="*/ 77647 h 2080108"/>
              <a:gd name="connsiteX31" fmla="*/ 336718 w 1232687"/>
              <a:gd name="connsiteY31" fmla="*/ 59718 h 2080108"/>
              <a:gd name="connsiteX32" fmla="*/ 444294 w 1232687"/>
              <a:gd name="connsiteY32" fmla="*/ 23859 h 2080108"/>
              <a:gd name="connsiteX33" fmla="*/ 713236 w 1232687"/>
              <a:gd name="connsiteY33" fmla="*/ 23859 h 20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32687" h="2080108">
                <a:moveTo>
                  <a:pt x="713236" y="23859"/>
                </a:moveTo>
                <a:cubicBezTo>
                  <a:pt x="761048" y="35812"/>
                  <a:pt x="721458" y="72928"/>
                  <a:pt x="731165" y="95577"/>
                </a:cubicBezTo>
                <a:cubicBezTo>
                  <a:pt x="749886" y="139259"/>
                  <a:pt x="788504" y="170845"/>
                  <a:pt x="820812" y="203153"/>
                </a:cubicBezTo>
                <a:cubicBezTo>
                  <a:pt x="863446" y="331050"/>
                  <a:pt x="802992" y="176422"/>
                  <a:pt x="892530" y="310730"/>
                </a:cubicBezTo>
                <a:cubicBezTo>
                  <a:pt x="903013" y="326455"/>
                  <a:pt x="902007" y="347614"/>
                  <a:pt x="910459" y="364518"/>
                </a:cubicBezTo>
                <a:cubicBezTo>
                  <a:pt x="920096" y="383792"/>
                  <a:pt x="933793" y="400771"/>
                  <a:pt x="946318" y="418306"/>
                </a:cubicBezTo>
                <a:cubicBezTo>
                  <a:pt x="1057513" y="573980"/>
                  <a:pt x="951456" y="417050"/>
                  <a:pt x="1035965" y="543812"/>
                </a:cubicBezTo>
                <a:cubicBezTo>
                  <a:pt x="1041941" y="561741"/>
                  <a:pt x="1045442" y="580696"/>
                  <a:pt x="1053894" y="597600"/>
                </a:cubicBezTo>
                <a:cubicBezTo>
                  <a:pt x="1063531" y="616874"/>
                  <a:pt x="1081001" y="631698"/>
                  <a:pt x="1089753" y="651389"/>
                </a:cubicBezTo>
                <a:cubicBezTo>
                  <a:pt x="1105104" y="685930"/>
                  <a:pt x="1113659" y="723106"/>
                  <a:pt x="1125612" y="758965"/>
                </a:cubicBezTo>
                <a:lnTo>
                  <a:pt x="1143542" y="812753"/>
                </a:lnTo>
                <a:cubicBezTo>
                  <a:pt x="1116693" y="1483958"/>
                  <a:pt x="1232687" y="1121742"/>
                  <a:pt x="1071824" y="1314777"/>
                </a:cubicBezTo>
                <a:cubicBezTo>
                  <a:pt x="1058029" y="1331331"/>
                  <a:pt x="1047918" y="1350636"/>
                  <a:pt x="1035965" y="1368565"/>
                </a:cubicBezTo>
                <a:cubicBezTo>
                  <a:pt x="1008870" y="1476950"/>
                  <a:pt x="1025827" y="1416911"/>
                  <a:pt x="982177" y="1547859"/>
                </a:cubicBezTo>
                <a:cubicBezTo>
                  <a:pt x="976200" y="1565788"/>
                  <a:pt x="977611" y="1588283"/>
                  <a:pt x="964247" y="1601647"/>
                </a:cubicBezTo>
                <a:lnTo>
                  <a:pt x="910459" y="1655436"/>
                </a:lnTo>
                <a:cubicBezTo>
                  <a:pt x="904483" y="1679342"/>
                  <a:pt x="902237" y="1704504"/>
                  <a:pt x="892530" y="1727153"/>
                </a:cubicBezTo>
                <a:cubicBezTo>
                  <a:pt x="876860" y="1763716"/>
                  <a:pt x="831601" y="1810799"/>
                  <a:pt x="802883" y="1834730"/>
                </a:cubicBezTo>
                <a:cubicBezTo>
                  <a:pt x="786329" y="1848525"/>
                  <a:pt x="769537" y="1863775"/>
                  <a:pt x="749094" y="1870589"/>
                </a:cubicBezTo>
                <a:cubicBezTo>
                  <a:pt x="714606" y="1882085"/>
                  <a:pt x="677377" y="1882542"/>
                  <a:pt x="641518" y="1888518"/>
                </a:cubicBezTo>
                <a:cubicBezTo>
                  <a:pt x="623589" y="1900471"/>
                  <a:pt x="606439" y="1913686"/>
                  <a:pt x="587730" y="1924377"/>
                </a:cubicBezTo>
                <a:cubicBezTo>
                  <a:pt x="564524" y="1937638"/>
                  <a:pt x="538677" y="1946070"/>
                  <a:pt x="516012" y="1960236"/>
                </a:cubicBezTo>
                <a:cubicBezTo>
                  <a:pt x="490672" y="1976074"/>
                  <a:pt x="470239" y="1999198"/>
                  <a:pt x="444294" y="2014024"/>
                </a:cubicBezTo>
                <a:cubicBezTo>
                  <a:pt x="414609" y="2030987"/>
                  <a:pt x="323556" y="2045344"/>
                  <a:pt x="300859" y="2049883"/>
                </a:cubicBezTo>
                <a:cubicBezTo>
                  <a:pt x="150866" y="2034883"/>
                  <a:pt x="136677" y="2080108"/>
                  <a:pt x="85706" y="1978165"/>
                </a:cubicBezTo>
                <a:cubicBezTo>
                  <a:pt x="77254" y="1961261"/>
                  <a:pt x="73753" y="1942306"/>
                  <a:pt x="67777" y="1924377"/>
                </a:cubicBezTo>
                <a:cubicBezTo>
                  <a:pt x="0" y="1314400"/>
                  <a:pt x="35045" y="1690157"/>
                  <a:pt x="67777" y="364518"/>
                </a:cubicBezTo>
                <a:cubicBezTo>
                  <a:pt x="68244" y="345625"/>
                  <a:pt x="81122" y="329065"/>
                  <a:pt x="85706" y="310730"/>
                </a:cubicBezTo>
                <a:cubicBezTo>
                  <a:pt x="122677" y="162849"/>
                  <a:pt x="84757" y="278198"/>
                  <a:pt x="121565" y="149365"/>
                </a:cubicBezTo>
                <a:cubicBezTo>
                  <a:pt x="126757" y="131193"/>
                  <a:pt x="122590" y="104029"/>
                  <a:pt x="139494" y="95577"/>
                </a:cubicBezTo>
                <a:cubicBezTo>
                  <a:pt x="177293" y="76678"/>
                  <a:pt x="223422" y="85207"/>
                  <a:pt x="265000" y="77647"/>
                </a:cubicBezTo>
                <a:cubicBezTo>
                  <a:pt x="289244" y="73239"/>
                  <a:pt x="313116" y="66799"/>
                  <a:pt x="336718" y="59718"/>
                </a:cubicBezTo>
                <a:cubicBezTo>
                  <a:pt x="372922" y="48857"/>
                  <a:pt x="406787" y="28547"/>
                  <a:pt x="444294" y="23859"/>
                </a:cubicBezTo>
                <a:cubicBezTo>
                  <a:pt x="635172" y="0"/>
                  <a:pt x="665424" y="11906"/>
                  <a:pt x="713236" y="23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2438400"/>
            <a:ext cx="441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2383C6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Everything in that juicy burger came from the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soil: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383C6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1295400"/>
            <a:ext cx="42576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95801" y="0"/>
            <a:ext cx="464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…..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beef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and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cheese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come from cows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(that eat plants),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1"/>
            <a:ext cx="6066558" cy="37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505200" y="457200"/>
            <a:ext cx="34290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91000" y="1371600"/>
            <a:ext cx="2590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54315" y="0"/>
            <a:ext cx="468968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Ultra Bold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……. the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tomatoes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,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onions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,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and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lettuce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……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Ultra Bold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Ultra Bold" pitchFamily="34" charset="0"/>
              <a:ea typeface="Calibri" pitchFamily="34" charset="0"/>
              <a:cs typeface="Myriad Pro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4114800" y="990600"/>
            <a:ext cx="3276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38400" y="1600200"/>
            <a:ext cx="3352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33800" y="2667000"/>
            <a:ext cx="289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2650" y="4038600"/>
            <a:ext cx="4431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40386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3400" y="3581400"/>
            <a:ext cx="808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Ultra Bold" pitchFamily="34" charset="0"/>
              </a:rPr>
              <a:t>Tomatoes</a:t>
            </a:r>
            <a:r>
              <a:rPr lang="en-US" sz="2400" dirty="0" smtClean="0">
                <a:latin typeface="Gill Sans Ultra Bold" pitchFamily="34" charset="0"/>
              </a:rPr>
              <a:t>		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      Onions</a:t>
            </a:r>
            <a:r>
              <a:rPr lang="en-US" sz="2400" dirty="0" smtClean="0">
                <a:latin typeface="Gill Sans Ultra Bold" pitchFamily="34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Gill Sans Ultra Bold" pitchFamily="34" charset="0"/>
              </a:rPr>
              <a:t>Lettuce</a:t>
            </a:r>
            <a:endParaRPr lang="en-US" sz="2400" dirty="0">
              <a:solidFill>
                <a:srgbClr val="00B05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38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95800" y="-78669"/>
            <a:ext cx="4648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……and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wheat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the bun …….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en the </a:t>
            </a:r>
            <a:r>
              <a:rPr kumimoji="0" lang="en-US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sesame seeds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came from the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soil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…..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Oh, and the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ketchup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…(from tomatoes), 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mustard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…(mustard seeds)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CC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french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fries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…(potatoes)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4958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4038600"/>
            <a:ext cx="33656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038600"/>
            <a:ext cx="2819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486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3581400"/>
            <a:ext cx="78985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Gill Sans Ultra Bold" pitchFamily="34" charset="0"/>
              </a:rPr>
              <a:t>Wheat</a:t>
            </a:r>
            <a:r>
              <a:rPr lang="en-US" sz="2400" dirty="0" smtClean="0">
                <a:latin typeface="Gill Sans Ultra Bold" pitchFamily="34" charset="0"/>
              </a:rPr>
              <a:t>		     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itchFamily="34" charset="0"/>
              </a:rPr>
              <a:t>Mustard</a:t>
            </a:r>
            <a:r>
              <a:rPr lang="en-US" sz="2400" dirty="0" smtClean="0">
                <a:latin typeface="Gill Sans Ultra Bold" pitchFamily="34" charset="0"/>
              </a:rPr>
              <a:t>		</a:t>
            </a:r>
            <a:r>
              <a:rPr lang="en-US" sz="2400" dirty="0" smtClean="0">
                <a:solidFill>
                  <a:srgbClr val="FFCC00"/>
                </a:solidFill>
                <a:latin typeface="Gill Sans Ultra Bold" pitchFamily="34" charset="0"/>
              </a:rPr>
              <a:t>potato</a:t>
            </a:r>
            <a:endParaRPr lang="en-US" sz="2400" dirty="0">
              <a:solidFill>
                <a:srgbClr val="FFCC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6727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Compost </a:t>
            </a:r>
          </a:p>
          <a:p>
            <a:r>
              <a:rPr lang="en-US" dirty="0" smtClean="0"/>
              <a:t>Deficiency</a:t>
            </a:r>
          </a:p>
          <a:p>
            <a:r>
              <a:rPr lang="en-US" dirty="0" smtClean="0"/>
              <a:t>Fertility</a:t>
            </a:r>
          </a:p>
          <a:p>
            <a:r>
              <a:rPr lang="en-US" dirty="0" smtClean="0"/>
              <a:t>Fertilizer</a:t>
            </a:r>
          </a:p>
          <a:p>
            <a:r>
              <a:rPr lang="en-US" dirty="0" smtClean="0"/>
              <a:t>Macronutrients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 smtClean="0"/>
              <a:t>Nitrogen</a:t>
            </a:r>
          </a:p>
          <a:p>
            <a:r>
              <a:rPr lang="en-US" dirty="0" smtClean="0"/>
              <a:t>Nutrients</a:t>
            </a:r>
          </a:p>
          <a:p>
            <a:r>
              <a:rPr lang="en-US" dirty="0" smtClean="0"/>
              <a:t>Phosphorus</a:t>
            </a:r>
          </a:p>
          <a:p>
            <a:r>
              <a:rPr lang="en-US" dirty="0" smtClean="0"/>
              <a:t>Potassium</a:t>
            </a:r>
          </a:p>
          <a:p>
            <a:r>
              <a:rPr lang="en-US" dirty="0" smtClean="0"/>
              <a:t>Uptake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Calcium – macronutrient essential to plant growth and function, important to moving Nitrogen</a:t>
            </a:r>
          </a:p>
          <a:p>
            <a:r>
              <a:rPr lang="en-US" dirty="0" smtClean="0"/>
              <a:t>Iron – micronutrient responsible for plant photosynthesis and growth</a:t>
            </a:r>
          </a:p>
          <a:p>
            <a:r>
              <a:rPr lang="en-US" dirty="0" smtClean="0"/>
              <a:t>Magnesium – macronutrient essential to plant growth and phosphorus uptake</a:t>
            </a:r>
          </a:p>
          <a:p>
            <a:r>
              <a:rPr lang="en-US" dirty="0" smtClean="0"/>
              <a:t>Micronutrients – essential nutrients not needed in a large amount, but still very important</a:t>
            </a:r>
          </a:p>
          <a:p>
            <a:r>
              <a:rPr lang="en-US" dirty="0" smtClean="0"/>
              <a:t>Soil testing -  the process to find out what kind of nutrients a soil has.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187</Words>
  <Application>Microsoft Office PowerPoint</Application>
  <PresentationFormat>On-screen Show (4:3)</PresentationFormat>
  <Paragraphs>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Berlin Sans FB</vt:lpstr>
      <vt:lpstr>Calibri</vt:lpstr>
      <vt:lpstr>Gill Sans Ultra Bold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Society of Agronomy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</dc:creator>
  <cp:lastModifiedBy>Wingfield, Barbara</cp:lastModifiedBy>
  <cp:revision>5</cp:revision>
  <dcterms:created xsi:type="dcterms:W3CDTF">2011-12-21T14:48:03Z</dcterms:created>
  <dcterms:modified xsi:type="dcterms:W3CDTF">2021-08-26T19:42:57Z</dcterms:modified>
</cp:coreProperties>
</file>